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70" r:id="rId10"/>
    <p:sldId id="266" r:id="rId11"/>
    <p:sldId id="268" r:id="rId12"/>
    <p:sldId id="269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7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02" y="474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10:38:42.16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1441 356,'-3'2,"0"1,-1-1,1 0,-1 0,1 0,-1 0,0 0,1-1,-1 1,0-1,0 0,0-1,-4 1,-60 2,43-2,-380 0,225-2,161 3,0 0,0 1,0 1,0 1,-20 8,-30 7,52-14,-1 0,1 1,0 0,1 2,0 0,0 0,1 2,0 0,1 1,0 0,1 1,1 0,0 1,-16 24,-2 8,1 2,2 1,-29 79,27-55,4 1,-23 109,40-142,2 0,2 0,2 0,1 1,3-1,8 56,-8-84,1-1,0 1,1-1,0 0,1 0,0-1,1 0,0 0,1 0,0 0,15 15,-10-15,-1-1,2 0,-1 0,1-2,1 0,0 0,0-1,0-1,20 7,64 16,0-5,123 16,204 0,883 7,-1286-47,1-2,-1 0,1-2,-1 0,0-2,0 0,-1-1,0-2,0 0,-1-1,0-1,-1 0,0-2,30-26,-30 21,-1-1,0 0,-2-2,-1 1,0-2,-1 0,-2-1,0 0,-2-1,0 0,-2 0,10-42,-10 19,-1-1,-2 0,-3 0,-1 0,-3 0,-2 0,-1 0,-3 0,-2 1,-2 1,-2 0,-2 0,-42-82,14 48,-83-117,95 154,-2 2,-1 2,-2 1,-49-38,47 47,-2 2,0 1,-2 2,-1 3,-54-20,33 19,-1 3,-1 3,-73-7,-46 8,-330 15,461 2,47-1,0 0,0 1,0-1,0 2,0-1,1 1,-1 0,1 0,0 1,0 0,0 1,0-1,1 1,0 1,-7 6,-8 11,1 1,-27 42,27-37,-113 174,97-149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10:38:49.69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1490 139,'-6'-5,"-1"1,1 0,-1 0,0 1,0 0,0 0,-1 1,1 0,-1 0,-10-1,-26-9,-34-17,52 17,0 2,-1 0,0 2,0 1,-1 2,0 0,-29 0,-490 8,533-3,-1 0,1 0,0 2,0 0,0 0,1 1,-1 1,1 0,-1 1,1 1,1 0,-1 0,1 1,0 1,1 0,-1 1,2 0,-15 15,-5 7,1 1,2 2,-44 70,61-88,1-1,1 1,0 1,1-1,1 1,0 0,2 1,0-1,0 1,2 0,0 34,2 35,0-26,2 0,12 66,-11-107,2-1,0 0,1 0,1 0,0-1,2 0,0 0,1-1,1 0,20 23,21 19,3-4,66 54,-89-84,1-1,1-1,1-2,1-2,69 27,-75-37,1-1,1-2,-1-1,50 2,135-10,-79-1,8 5,136-3,-244-1,0-3,62-16,-5 0,-81 18,1 0,-1-1,0 0,-1-1,1-1,-1 0,0 0,20-17,-9 4,-1-1,39-46,-54 57,0-1,0 0,-2 0,1 0,-1-1,-1 1,0-1,-1 0,0-1,0 1,0-17,-1-15,-7-83,2 94,2 18,0-1,-2 1,0 0,0 0,-1 0,-1 0,-1 1,0 0,-1 0,-16-24,9 14,0 0,-15-37,22 42,-1 1,0 1,-2 0,0 0,-1 0,-25-27,-20-4,45 41,0-2,0 0,1 0,0-1,0 0,1-1,1 0,0 0,-10-19,12 17,-1 0,0 1,-1 0,-1 0,0 1,0 0,-1 0,0 1,-1 1,-20-15,8 9,0 2,-1 0,0 2,-49-16,45 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10:46:32.90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89772-FA49-4CB2-BCC2-6451B5C8905B}" type="datetimeFigureOut">
              <a:rPr lang="de-DE" smtClean="0"/>
              <a:t>17.06.2021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E9C3D-F566-47D8-817E-076282DBBF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67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E9C3D-F566-47D8-817E-076282DBBFA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70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  <a:latin typeface="Consolas" panose="020B0609020204030204" pitchFamily="49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76251" y="5864785"/>
            <a:ext cx="952499" cy="377825"/>
          </a:xfrm>
        </p:spPr>
        <p:txBody>
          <a:bodyPr/>
          <a:lstStyle/>
          <a:p>
            <a:fld id="{61DF75C2-D617-465F-9ADF-D705F47716C7}" type="datetime1">
              <a:rPr lang="de-DE" smtClean="0"/>
              <a:t>17.06.2021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03796" y="6360499"/>
            <a:ext cx="2424954" cy="377825"/>
          </a:xfrm>
        </p:spPr>
        <p:txBody>
          <a:bodyPr/>
          <a:lstStyle/>
          <a:p>
            <a:r>
              <a:rPr lang="de-DE" dirty="0"/>
              <a:t>Uwe </a:t>
            </a:r>
            <a:r>
              <a:rPr lang="de-DE" dirty="0" err="1"/>
              <a:t>Töppe</a:t>
            </a:r>
            <a:r>
              <a:rPr lang="de-DE" dirty="0"/>
              <a:t>, Artur Weber, Marc Steffensen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4742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802E-AA5E-4766-BBE3-DF34381E4B6B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76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616A-2493-464E-8B73-1043B57D7BB5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242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702BF-49DF-4866-930D-E9A1F1FC96B4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57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CFE56-A450-4A61-B446-337C151895AB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17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9622-12A7-4640-AE73-FDA46DEF1854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043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538F-9948-4A05-A233-2A5A15A44B99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619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565BE-AD37-457B-8D5B-5834FFD98727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04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E7D5-1B9A-4BD8-BB56-E95FB6E4A27B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83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8D94-F685-4589-85C9-0D6EABD7BEA2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4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C53B-49A1-4463-80AE-D635259D224D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601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C259-A147-4A35-BE66-FF79B49E876C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52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A3A8-5D09-45C2-8F45-672FC9B06DEB}" type="datetime1">
              <a:rPr lang="de-DE" smtClean="0"/>
              <a:t>17.06.2021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41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94D3A-3B03-4BA0-8C4A-2C0E21EB91D5}" type="datetime1">
              <a:rPr lang="de-DE" smtClean="0"/>
              <a:t>17.06.2021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02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9EA56-8BF9-437A-9C8A-4A7232D1F914}" type="datetime1">
              <a:rPr lang="de-DE" smtClean="0"/>
              <a:t>17.06.2021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BBB0-15A5-4D34-8122-CA7A3B4BBBA5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3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D47-A8A1-4F8A-A491-DFC025E7A8BA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/>
          <a:lstStyle/>
          <a:p>
            <a:fld id="{E7A706C8-23B8-4A93-9F0A-2DB234220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33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73072" y="5870575"/>
            <a:ext cx="844154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38E648-4A25-4E39-9047-CCCA0945C570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96755" y="6327775"/>
            <a:ext cx="242047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 dirty="0"/>
              <a:t>Uwe </a:t>
            </a:r>
            <a:r>
              <a:rPr lang="de-DE" dirty="0" err="1"/>
              <a:t>Töppe</a:t>
            </a:r>
            <a:r>
              <a:rPr lang="de-DE" dirty="0"/>
              <a:t>, Artur Weber, Marc Steffensen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819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hyperlink" Target="https://de.wikipedia.org/wiki/Leuchtdiode#Funktionsprinzip" TargetMode="External"/><Relationship Id="rId7" Type="http://schemas.openxmlformats.org/officeDocument/2006/relationships/image" Target="../media/image4.jpg"/><Relationship Id="rId2" Type="http://schemas.openxmlformats.org/officeDocument/2006/relationships/hyperlink" Target="https://commons.wikimedia.org/w/index.php?curid=456666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Ys2fu4NINrA" TargetMode="External"/><Relationship Id="rId5" Type="http://schemas.openxmlformats.org/officeDocument/2006/relationships/hyperlink" Target="https://www.youtube.com/watch?v=20LueVEErfw" TargetMode="External"/><Relationship Id="rId4" Type="http://schemas.openxmlformats.org/officeDocument/2006/relationships/hyperlink" Target="https://www.youtube.com/watch?v=Jwdoah5Fg5g" TargetMode="External"/><Relationship Id="rId9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CD839-8052-4EEB-8457-37B32B60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0639" y="1947939"/>
            <a:ext cx="7197726" cy="2421464"/>
          </a:xfrm>
        </p:spPr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28 Segmente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FE4CBEC-AC54-4020-BD1A-E550B5F8D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1 Uhr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D51E85-5AB0-4444-94A1-5218CFA3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6105-94EA-4109-AF9E-7619E5AAB599}" type="datetime1">
              <a:rPr lang="de-DE" smtClean="0"/>
              <a:t>17.06.2021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C9A13C-4AD6-43D9-88A3-7CA7AE08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3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A5B38-D461-4C5F-A033-3DAAEB24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>
                <a:solidFill>
                  <a:srgbClr val="FF0000"/>
                </a:solidFill>
                <a:latin typeface="Consolas" panose="020B0609020204030204" pitchFamily="49" charset="0"/>
              </a:rPr>
              <a:t>Der Schaltplan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2E70A00-F73C-4177-8515-96EAC3A40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680885" cy="2682493"/>
          </a:xfrm>
        </p:spPr>
        <p:txBody>
          <a:bodyPr>
            <a:normAutofit/>
          </a:bodyPr>
          <a:lstStyle/>
          <a:p>
            <a:r>
              <a:rPr lang="de-DE" b="1" dirty="0"/>
              <a:t>9 V Stromkreis </a:t>
            </a:r>
            <a:r>
              <a:rPr lang="de-DE" dirty="0"/>
              <a:t>(Versorgungsstromkreis)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7 Segment anzeigen und Kontroll-LED  sind parallel geschaltet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/>
              <a:t>5 V Stromkreis</a:t>
            </a:r>
            <a:r>
              <a:rPr lang="de-DE" dirty="0"/>
              <a:t> (logischer Stromkreis)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Shift Register sind in Reihe geschaltet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Pull down </a:t>
            </a:r>
            <a:r>
              <a:rPr lang="de-DE" dirty="0" err="1"/>
              <a:t>Resistor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779AB5-3AA0-4CA6-B967-584E077C2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BBB0-15A5-4D34-8122-CA7A3B4BBBA5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7315DF-442C-43E8-B603-08608C71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83E76A2-FB3F-4EEA-A6A0-0F00164EF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32907"/>
            <a:ext cx="6169025" cy="4134986"/>
          </a:xfrm>
        </p:spPr>
      </p:pic>
      <p:pic>
        <p:nvPicPr>
          <p:cNvPr id="15" name="Grafik 14" descr="Ein Bild, das Text, rot, Uhr enthält.&#10;&#10;Automatisch generierte Beschreibung">
            <a:extLst>
              <a:ext uri="{FF2B5EF4-FFF2-40B4-BE49-F238E27FC236}">
                <a16:creationId xmlns:a16="http://schemas.microsoft.com/office/drawing/2014/main" id="{F14A233E-4B92-4953-8A63-97BD66BC6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475" y="307917"/>
            <a:ext cx="408551" cy="6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FD707-90DE-467F-A884-AB15EC90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Programmierung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BE25BC-B455-481E-BF07-C373933350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Arduino bring eine eigene IDE mit</a:t>
            </a:r>
          </a:p>
          <a:p>
            <a:pPr lvl="1"/>
            <a:r>
              <a:rPr lang="de-DE" dirty="0"/>
              <a:t>https://www.arduino.cc/en/software</a:t>
            </a:r>
          </a:p>
          <a:p>
            <a:r>
              <a:rPr lang="de-DE" dirty="0"/>
              <a:t>Die Programmierung erfolgt in einer angepassten vereinfachten Form von C</a:t>
            </a:r>
          </a:p>
          <a:p>
            <a:r>
              <a:rPr lang="de-DE" dirty="0"/>
              <a:t>Es gibt eine große Auswahl vorgefertigter </a:t>
            </a:r>
            <a:r>
              <a:rPr lang="de-DE" dirty="0" err="1"/>
              <a:t>Libaries</a:t>
            </a:r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F819AB97-AE34-40A9-96E6-2C547A303C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04" y="1234602"/>
            <a:ext cx="5078593" cy="4556598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E3DD79-67D6-487C-B0C1-49857A64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C259-A147-4A35-BE66-FF79B49E876C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A81E2C-911F-48BB-A0D7-98474ACB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7C9DAC71-DD9B-4847-90EA-5B35B932EC5C}"/>
                  </a:ext>
                </a:extLst>
              </p14:cNvPr>
              <p14:cNvContentPartPr/>
              <p14:nvPr/>
            </p14:nvContentPartPr>
            <p14:xfrm>
              <a:off x="1614470" y="7607030"/>
              <a:ext cx="360" cy="3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7C9DAC71-DD9B-4847-90EA-5B35B932EC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5830" y="759803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12EF07C7-283F-49E4-B7AC-25359DBC2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226" y="307836"/>
            <a:ext cx="426799" cy="625002"/>
          </a:xfrm>
          <a:prstGeom prst="rect">
            <a:avLst/>
          </a:prstGeom>
        </p:spPr>
      </p:pic>
      <p:pic>
        <p:nvPicPr>
          <p:cNvPr id="10" name="Grafik 9" descr="Ein Bild, das rot enthält.&#10;&#10;Automatisch generierte Beschreibung">
            <a:extLst>
              <a:ext uri="{FF2B5EF4-FFF2-40B4-BE49-F238E27FC236}">
                <a16:creationId xmlns:a16="http://schemas.microsoft.com/office/drawing/2014/main" id="{425CA0EC-A304-4922-9FA7-E4A5A9E0D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757" y="307836"/>
            <a:ext cx="422884" cy="61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39358-5FAC-4B3E-8815-E5AC1165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Der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0208B2-7F70-4660-AC89-4FFC71F2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136 Zeilen Code in C</a:t>
            </a:r>
          </a:p>
          <a:p>
            <a:r>
              <a:rPr lang="de-DE" dirty="0"/>
              <a:t>Setzen der Startzeit</a:t>
            </a:r>
          </a:p>
          <a:p>
            <a:r>
              <a:rPr lang="de-DE" dirty="0"/>
              <a:t>Zählen der Millisekunden zur Ermittlung der Zeit die seit Programstart vergangen ist</a:t>
            </a:r>
          </a:p>
          <a:p>
            <a:r>
              <a:rPr lang="de-DE" dirty="0"/>
              <a:t>Aus den Millisekunden errechnen wir die Minuten und Stunden</a:t>
            </a:r>
          </a:p>
          <a:p>
            <a:r>
              <a:rPr lang="de-DE" dirty="0"/>
              <a:t>Arrays (Listen) mit den entsprechenden Binärdarstellungen der Zahlenanzeige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A005C-241C-4DE7-B8B5-2DE0B99F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8D94-F685-4589-85C9-0D6EABD7BEA2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CF26D0-03BE-4A89-BDB4-BE38197D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D7560F-0025-4B40-9C77-17B11A185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949" y="297099"/>
            <a:ext cx="426799" cy="62500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BFC67A-2D98-4273-8E9F-057571001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471" y="288134"/>
            <a:ext cx="426799" cy="62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681DB7-E3B7-4EB6-839A-48F3495B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Das Fertige Produkt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BE10C0-14B9-4CB9-AEA2-998289CF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Zeigt euch jetzt der Uwe inklusive live </a:t>
            </a:r>
            <a:r>
              <a:rPr lang="de-DE" dirty="0" err="1"/>
              <a:t>comment</a:t>
            </a:r>
            <a:r>
              <a:rPr lang="de-DE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198FF8-2BD7-4F49-A0E7-F21F609B5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8D94-F685-4589-85C9-0D6EABD7BEA2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A1916F-9257-449E-AD84-E3F2CF43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D8699E-86C2-4ABF-AD8E-E111D579F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000" y="301065"/>
            <a:ext cx="426799" cy="6250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B0FE19-D308-4850-9ABD-25F3A0416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367" y="293133"/>
            <a:ext cx="426799" cy="6329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5DECC78-5C0A-42CA-BA5C-8AA6F76C3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73" y="314608"/>
            <a:ext cx="426800" cy="6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7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23C29-BDFC-4898-BE7A-E8DEE973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85926E-6740-4512-B19E-E3AF31515C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Arduino Uno: Bildquelle: Von </a:t>
            </a:r>
            <a:r>
              <a:rPr lang="de-DE" dirty="0" err="1"/>
              <a:t>MakeMagazinDE</a:t>
            </a:r>
            <a:r>
              <a:rPr lang="de-DE" dirty="0"/>
              <a:t> - Eigenes Werk, CC BY-SA 4.0, https://commons.wikimedia.org/w/index.php?curid=68035749</a:t>
            </a:r>
          </a:p>
          <a:p>
            <a:r>
              <a:rPr lang="de-DE">
                <a:hlinkClick r:id="rId2"/>
              </a:rPr>
              <a:t>https</a:t>
            </a:r>
            <a:r>
              <a:rPr lang="de-DE" dirty="0">
                <a:hlinkClick r:id="rId2"/>
              </a:rPr>
              <a:t>://commons.wikimedia.org/w/index.php?curid=456666</a:t>
            </a:r>
            <a:endParaRPr lang="de-DE" dirty="0"/>
          </a:p>
          <a:p>
            <a:r>
              <a:rPr lang="de-DE" dirty="0"/>
              <a:t>LED: Bildquelle: Von </a:t>
            </a:r>
            <a:r>
              <a:rPr lang="de-DE" dirty="0" err="1"/>
              <a:t>Grapetonix</a:t>
            </a:r>
            <a:r>
              <a:rPr lang="de-DE" dirty="0"/>
              <a:t> - Eigenes Werk, CC BY 3.0, https://commons.wikimedia.org/w/index.php?curid=4799036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BC190A-32F9-4741-88FC-5D6E5EF9A5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Data Sheet für A6276  </a:t>
            </a:r>
          </a:p>
          <a:p>
            <a:r>
              <a:rPr lang="de-DE" dirty="0">
                <a:hlinkClick r:id="rId3"/>
              </a:rPr>
              <a:t>https://de.wikipedia.org/wiki/Leuchtdiode#Funktionsprinzip</a:t>
            </a:r>
            <a:endParaRPr lang="de-DE" dirty="0"/>
          </a:p>
          <a:p>
            <a:r>
              <a:rPr lang="de-DE" dirty="0">
                <a:hlinkClick r:id="rId4"/>
              </a:rPr>
              <a:t>https://www.youtube.com/watch?v=Jwdoah5Fg5g</a:t>
            </a:r>
            <a:br>
              <a:rPr lang="de-DE" dirty="0"/>
            </a:br>
            <a:r>
              <a:rPr lang="de-DE" dirty="0"/>
              <a:t>https://www.youtube.com/watch?v=tCYw9kCTRG0</a:t>
            </a:r>
            <a:br>
              <a:rPr lang="de-DE" dirty="0"/>
            </a:br>
            <a:r>
              <a:rPr lang="de-DE" dirty="0">
                <a:hlinkClick r:id="rId5"/>
              </a:rPr>
              <a:t>https://www.youtube.com/watch?v=20LueVEErfw</a:t>
            </a:r>
            <a:br>
              <a:rPr lang="de-DE" dirty="0"/>
            </a:br>
            <a:r>
              <a:rPr lang="de-DE" dirty="0">
                <a:hlinkClick r:id="rId6"/>
              </a:rPr>
              <a:t>https://www.youtube.com/watch?v=Ys2fu4NINrA</a:t>
            </a:r>
            <a:br>
              <a:rPr lang="de-DE" dirty="0"/>
            </a:br>
            <a:r>
              <a:rPr lang="de-DE" dirty="0"/>
              <a:t>https://de.wikipedia.org/wiki/Widerstand_(Bauelement)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FDC2A5-7D73-41C7-B78F-4C45026CC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C259-A147-4A35-BE66-FF79B49E876C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BD0748-DBB7-4DBD-81ED-64EF8003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8E60CC-4D96-4CA8-920D-B282E2D7F5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226" y="318321"/>
            <a:ext cx="426799" cy="625002"/>
          </a:xfrm>
          <a:prstGeom prst="rect">
            <a:avLst/>
          </a:prstGeom>
        </p:spPr>
      </p:pic>
      <p:pic>
        <p:nvPicPr>
          <p:cNvPr id="8" name="Grafik 7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7304364E-C538-4CC3-B309-6E2D3A9C9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99" y="318321"/>
            <a:ext cx="426799" cy="6311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98E23A-0E79-448D-B8E7-2CCA8EB25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98" y="318321"/>
            <a:ext cx="426799" cy="6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7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35381-E1EE-4A38-A196-5506D0D2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Segmentierung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E8CD4B-0267-4090-AC09-E78A4958D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Planungsphase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Bauteile und Werkzeuge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Schaltplan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Programmierung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Live Vorführung</a:t>
            </a:r>
          </a:p>
          <a:p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Quellen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88088E-5ADB-4E60-AF47-03F1A4EF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8D94-F685-4589-85C9-0D6EABD7BEA2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C839AF-3388-4BA1-82C2-641CD2E3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A5D9E4FF-C62C-446A-AFE6-5DF6C5193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43" y="300209"/>
            <a:ext cx="426799" cy="62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6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D4F9A-F11F-4B16-AC23-B944D160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Planung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9A403-01E3-4CAF-A841-FCD8F7406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400" dirty="0">
                <a:solidFill>
                  <a:srgbClr val="FF0000"/>
                </a:solidFill>
                <a:latin typeface="Consolas" panose="020B0609020204030204" pitchFamily="49" charset="0"/>
              </a:rPr>
              <a:t>Lastenheft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062154-71E4-4D73-9557-A51081D43A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Uwe braucht ne Uhr</a:t>
            </a:r>
          </a:p>
          <a:p>
            <a:r>
              <a:rPr lang="de-DE" dirty="0"/>
              <a:t>Diese soll aus 7 Segmentanzeigen bestehen</a:t>
            </a:r>
          </a:p>
          <a:p>
            <a:r>
              <a:rPr lang="de-DE" dirty="0"/>
              <a:t>Und über einen Arduino laufen</a:t>
            </a:r>
          </a:p>
          <a:p>
            <a:r>
              <a:rPr lang="de-DE" dirty="0"/>
              <a:t>Wir sollen keine Bauteile dafür einkaufen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DB8132-817A-48DC-BE58-2231D92C3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sz="2400" dirty="0">
                <a:solidFill>
                  <a:srgbClr val="FF0000"/>
                </a:solidFill>
                <a:latin typeface="Consolas" panose="020B0609020204030204" pitchFamily="49" charset="0"/>
              </a:rPr>
              <a:t>Pflichtenheft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EC0AF-52AC-49BB-830F-BF2E4A5322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Wir Planen einen Schaltkreis und bauen diesen nach.</a:t>
            </a:r>
          </a:p>
          <a:p>
            <a:r>
              <a:rPr lang="de-DE" dirty="0"/>
              <a:t>Die Anzeigen werde über eine 9V Batterie versorgt.</a:t>
            </a:r>
          </a:p>
          <a:p>
            <a:r>
              <a:rPr lang="de-DE" dirty="0"/>
              <a:t>Die Logik wird über den 5V Ausgang des Microcontrollers versorgt.</a:t>
            </a:r>
          </a:p>
          <a:p>
            <a:r>
              <a:rPr lang="de-DE" dirty="0"/>
              <a:t>Die Uhrzeit wird eingestellt und von einem Microcontroller aktualisiert.</a:t>
            </a:r>
          </a:p>
          <a:p>
            <a:r>
              <a:rPr lang="de-DE" dirty="0"/>
              <a:t>Programmierung des Microcontrollers unter Verwendung der Arduino IDE</a:t>
            </a:r>
          </a:p>
          <a:p>
            <a:r>
              <a:rPr lang="de-DE" dirty="0"/>
              <a:t>Das Anzeige Format ist </a:t>
            </a:r>
            <a:r>
              <a:rPr lang="de-DE" dirty="0" err="1"/>
              <a:t>hhmm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6629A3E-4007-4530-B073-151EB856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A3A8-5D09-45C2-8F45-672FC9B06DEB}" type="datetime1">
              <a:rPr lang="de-DE" smtClean="0"/>
              <a:t>17.06.2021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F3867CA-E987-4FE2-A4D9-32ED37A5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72AC1F8-5A69-4BCA-911C-B4163E1E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799" y="303870"/>
            <a:ext cx="426800" cy="6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6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6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6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6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6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6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6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6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0D202-F244-40E4-BF59-0E83524C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Bauteile und Werkzeuge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4028B1-EA27-4A4C-9178-821DEED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680885" cy="2881843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4 x 7 Segmentanzeige</a:t>
            </a:r>
          </a:p>
          <a:p>
            <a:r>
              <a:rPr lang="de-DE" dirty="0"/>
              <a:t>4 x  Widerstand</a:t>
            </a:r>
          </a:p>
          <a:p>
            <a:r>
              <a:rPr lang="de-DE" dirty="0"/>
              <a:t>LED</a:t>
            </a:r>
          </a:p>
          <a:p>
            <a:r>
              <a:rPr lang="de-DE" dirty="0"/>
              <a:t>Batch-Kabel</a:t>
            </a:r>
          </a:p>
          <a:p>
            <a:r>
              <a:rPr lang="de-DE" dirty="0"/>
              <a:t>Noch mehr Batch-Kabel</a:t>
            </a:r>
          </a:p>
          <a:p>
            <a:r>
              <a:rPr lang="de-DE" dirty="0"/>
              <a:t>9V Batterie</a:t>
            </a:r>
          </a:p>
          <a:p>
            <a:r>
              <a:rPr lang="de-DE" dirty="0"/>
              <a:t>Platinen</a:t>
            </a:r>
          </a:p>
          <a:p>
            <a:r>
              <a:rPr lang="de-DE" dirty="0"/>
              <a:t>Arduino Uno</a:t>
            </a:r>
          </a:p>
          <a:p>
            <a:r>
              <a:rPr lang="de-DE" dirty="0"/>
              <a:t>LED-Treiber mit </a:t>
            </a:r>
            <a:r>
              <a:rPr lang="de-DE" dirty="0" err="1"/>
              <a:t>Shiftregister</a:t>
            </a:r>
            <a:endParaRPr lang="de-DE" dirty="0"/>
          </a:p>
          <a:p>
            <a:r>
              <a:rPr lang="de-DE" dirty="0"/>
              <a:t>Arduino IDE</a:t>
            </a:r>
          </a:p>
          <a:p>
            <a:r>
              <a:rPr lang="de-DE" dirty="0" err="1"/>
              <a:t>KiCAD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5B2A5C-0206-42C4-B269-CD869A23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BBB0-15A5-4D34-8122-CA7A3B4BBBA5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236BFC-993A-4A99-8215-988370F3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D60EE18-2BDA-4F93-B139-1ABC09DA0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79" y="2241973"/>
            <a:ext cx="1225061" cy="918796"/>
          </a:xfrm>
          <a:prstGeom prst="rect">
            <a:avLst/>
          </a:prstGeom>
        </p:spPr>
      </p:pic>
      <p:pic>
        <p:nvPicPr>
          <p:cNvPr id="12" name="Grafik 11" descr="Ein Bild, das Adapter enthält.&#10;&#10;Automatisch generierte Beschreibung">
            <a:extLst>
              <a:ext uri="{FF2B5EF4-FFF2-40B4-BE49-F238E27FC236}">
                <a16:creationId xmlns:a16="http://schemas.microsoft.com/office/drawing/2014/main" id="{40D41445-3C4A-4816-A0A0-5F38DA5D1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96" y="3626364"/>
            <a:ext cx="1564640" cy="1173480"/>
          </a:xfrm>
          <a:prstGeom prst="rect">
            <a:avLst/>
          </a:prstGeom>
        </p:spPr>
      </p:pic>
      <p:pic>
        <p:nvPicPr>
          <p:cNvPr id="14" name="Grafik 13" descr="Ein Bild, das Zubehör, Halskettchen, Lack enthält.&#10;&#10;Automatisch generierte Beschreibung">
            <a:extLst>
              <a:ext uri="{FF2B5EF4-FFF2-40B4-BE49-F238E27FC236}">
                <a16:creationId xmlns:a16="http://schemas.microsoft.com/office/drawing/2014/main" id="{B548D319-1090-4848-90F4-A35F42126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36" y="1617133"/>
            <a:ext cx="1219200" cy="914400"/>
          </a:xfrm>
          <a:prstGeom prst="rect">
            <a:avLst/>
          </a:prstGeom>
        </p:spPr>
      </p:pic>
      <p:pic>
        <p:nvPicPr>
          <p:cNvPr id="16" name="Grafik 15" descr="Ein Bild, das Schere enthält.&#10;&#10;Automatisch generierte Beschreibung">
            <a:extLst>
              <a:ext uri="{FF2B5EF4-FFF2-40B4-BE49-F238E27FC236}">
                <a16:creationId xmlns:a16="http://schemas.microsoft.com/office/drawing/2014/main" id="{D95C7946-6E15-44AD-A441-6CBDAAA65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99" y="4151486"/>
            <a:ext cx="842435" cy="112324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7BD253E-F04A-4BF6-9B10-158CF035B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53" y="2799765"/>
            <a:ext cx="2283396" cy="98977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C6AEC9F-57C2-45EF-8D8B-92B5E36A64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424" y="3575871"/>
            <a:ext cx="2022281" cy="113723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C5B70EF-BDE3-4568-AF03-944D150BE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34776" y="931333"/>
            <a:ext cx="1371600" cy="1828800"/>
          </a:xfrm>
          <a:prstGeom prst="rect">
            <a:avLst/>
          </a:prstGeom>
        </p:spPr>
      </p:pic>
      <p:pic>
        <p:nvPicPr>
          <p:cNvPr id="24" name="Grafik 23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C9D5AC92-9347-4B49-A174-468BA17388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52" y="4956174"/>
            <a:ext cx="1725380" cy="137160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AD3DB3D-DA1E-4A7F-8CE6-24B211B054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22" y="5537435"/>
            <a:ext cx="1557553" cy="1168165"/>
          </a:xfrm>
          <a:prstGeom prst="rect">
            <a:avLst/>
          </a:prstGeom>
        </p:spPr>
      </p:pic>
      <p:pic>
        <p:nvPicPr>
          <p:cNvPr id="28" name="Grafik 2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3F22CEC-A6B3-42B1-A20C-396BDC365B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763" y="4144490"/>
            <a:ext cx="1828801" cy="1371601"/>
          </a:xfrm>
          <a:prstGeom prst="rect">
            <a:avLst/>
          </a:prstGeom>
        </p:spPr>
      </p:pic>
      <p:sp>
        <p:nvSpPr>
          <p:cNvPr id="31" name="Inhaltsplatzhalter 30">
            <a:extLst>
              <a:ext uri="{FF2B5EF4-FFF2-40B4-BE49-F238E27FC236}">
                <a16:creationId xmlns:a16="http://schemas.microsoft.com/office/drawing/2014/main" id="{88581DF4-706F-48D3-8B58-18DA6FC03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6A0ADA85-1D2B-4427-8DE0-D1D3EAF562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993" y="293134"/>
            <a:ext cx="426799" cy="6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4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8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8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8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8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8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8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8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9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8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8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8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8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8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6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8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8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8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8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3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8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8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2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8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8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8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8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9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8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8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8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8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8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8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45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8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8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3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8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5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8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615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8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8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85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5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85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1FCFC-F424-40A3-96AB-B1DB1ED0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LED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8" name="Inhaltsplatzhalter 7" descr="Ein Bild, das Text, Röhre, drinnen, Elektronik enthält.&#10;&#10;Automatisch generierte Beschreibung">
            <a:extLst>
              <a:ext uri="{FF2B5EF4-FFF2-40B4-BE49-F238E27FC236}">
                <a16:creationId xmlns:a16="http://schemas.microsoft.com/office/drawing/2014/main" id="{2B3BC936-4E57-416C-AA7E-1FA6FBF9E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09" y="609600"/>
            <a:ext cx="2870606" cy="5181600"/>
          </a:xfrm>
          <a:noFill/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F6AE6-DE4F-40D3-9D86-F08ED2CC7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680885" cy="2345267"/>
          </a:xfrm>
        </p:spPr>
        <p:txBody>
          <a:bodyPr>
            <a:normAutofit fontScale="77500" lnSpcReduction="20000"/>
          </a:bodyPr>
          <a:lstStyle/>
          <a:p>
            <a:r>
              <a:rPr lang="de-DE" dirty="0"/>
              <a:t>Light </a:t>
            </a:r>
            <a:r>
              <a:rPr lang="de-DE" dirty="0" err="1"/>
              <a:t>emitting</a:t>
            </a:r>
            <a:r>
              <a:rPr lang="de-DE" dirty="0"/>
              <a:t> Diode</a:t>
            </a:r>
          </a:p>
          <a:p>
            <a:r>
              <a:rPr lang="de-DE" dirty="0"/>
              <a:t>Plastikgehäuse</a:t>
            </a:r>
          </a:p>
          <a:p>
            <a:r>
              <a:rPr lang="de-DE" dirty="0"/>
              <a:t>Halbleiterdiode</a:t>
            </a:r>
          </a:p>
          <a:p>
            <a:r>
              <a:rPr lang="de-DE" dirty="0"/>
              <a:t>Spiegel zur Verteilung des Lichts</a:t>
            </a:r>
          </a:p>
          <a:p>
            <a:r>
              <a:rPr lang="de-DE" dirty="0"/>
              <a:t>Mag Strom nur aus einer Richtung</a:t>
            </a:r>
          </a:p>
          <a:p>
            <a:r>
              <a:rPr lang="de-DE" dirty="0"/>
              <a:t>Kurzes Bein, langes Bein</a:t>
            </a:r>
          </a:p>
          <a:p>
            <a:r>
              <a:rPr lang="de-DE" dirty="0"/>
              <a:t>„Kathode – Kurz – Kann“</a:t>
            </a:r>
          </a:p>
          <a:p>
            <a:r>
              <a:rPr lang="de-DE" dirty="0"/>
              <a:t>„Kathode ist </a:t>
            </a:r>
            <a:r>
              <a:rPr lang="de-DE" dirty="0" err="1"/>
              <a:t>Nekathiv</a:t>
            </a:r>
            <a:r>
              <a:rPr lang="de-DE" dirty="0"/>
              <a:t>“</a:t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F7FC7C-2F4E-4605-83F8-31901D9D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BBB0-15A5-4D34-8122-CA7A3B4BBBA5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C948EF-79FB-4E7B-8FE0-B2355CA9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7" name="Grafik 6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FA23AABA-AD0F-4C71-9484-39A40B21E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080" y="3465513"/>
            <a:ext cx="2111023" cy="141339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8019CAD-3A41-41C9-BE2D-8770D8FAD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841" y="1273597"/>
            <a:ext cx="2111023" cy="158326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8703B45-06E1-4902-B405-8F61600B7C08}"/>
              </a:ext>
            </a:extLst>
          </p:cNvPr>
          <p:cNvSpPr txBox="1"/>
          <p:nvPr/>
        </p:nvSpPr>
        <p:spPr>
          <a:xfrm>
            <a:off x="9633080" y="5069840"/>
            <a:ext cx="187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Schaltsymbol LED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CE2450-FBD0-4ED7-A1A8-91BDBE57FE22}"/>
              </a:ext>
            </a:extLst>
          </p:cNvPr>
          <p:cNvSpPr txBox="1"/>
          <p:nvPr/>
        </p:nvSpPr>
        <p:spPr>
          <a:xfrm>
            <a:off x="10569640" y="2496634"/>
            <a:ext cx="126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Kurzes Bein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82F1AAB-2FBD-4ABB-AAD6-E78811391B8D}"/>
              </a:ext>
            </a:extLst>
          </p:cNvPr>
          <p:cNvSpPr txBox="1"/>
          <p:nvPr/>
        </p:nvSpPr>
        <p:spPr>
          <a:xfrm>
            <a:off x="9808542" y="1729167"/>
            <a:ext cx="88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Langes </a:t>
            </a:r>
            <a:br>
              <a:rPr lang="de-DE" dirty="0"/>
            </a:br>
            <a:r>
              <a:rPr lang="de-DE" dirty="0"/>
              <a:t>Bein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2D697AF-34B5-43C3-9603-08C75F939265}"/>
              </a:ext>
            </a:extLst>
          </p:cNvPr>
          <p:cNvSpPr/>
          <p:nvPr/>
        </p:nvSpPr>
        <p:spPr>
          <a:xfrm>
            <a:off x="7056992" y="2375498"/>
            <a:ext cx="552848" cy="3778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B7CE0F4-B321-4283-B8B5-ED259768920A}"/>
              </a:ext>
            </a:extLst>
          </p:cNvPr>
          <p:cNvSpPr/>
          <p:nvPr/>
        </p:nvSpPr>
        <p:spPr>
          <a:xfrm>
            <a:off x="7345680" y="2375498"/>
            <a:ext cx="873760" cy="6115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5EEEFBD6-0092-40C2-8351-DFA02B2D4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999" y="266319"/>
            <a:ext cx="426799" cy="6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2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3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0"/>
                            </p:stCondLst>
                            <p:childTnLst>
                              <p:par>
                                <p:cTn id="67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 animBg="1"/>
      <p:bldP spid="18" grpId="1" animBg="1"/>
      <p:bldP spid="19" grpId="0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66280-F00C-40A7-A876-484A80D2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7 Segmentanzeigen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164188-62EA-4E1E-B5F0-B0939276B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90977" y="139033"/>
            <a:ext cx="4626768" cy="61690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818DD6-6787-4A83-BBE9-B2977AE46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 Segmente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Pins oben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Pins unten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Common </a:t>
            </a:r>
            <a:r>
              <a:rPr lang="de-DE" dirty="0" err="1"/>
              <a:t>cathode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ECF26A-44C4-48AC-80FF-8596B1A4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BBB0-15A5-4D34-8122-CA7A3B4BBBA5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BC3ADD-4826-4F67-9EC6-4533F60E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C2F1C0-7CBF-455D-A4AA-15F47BD058D3}"/>
              </a:ext>
            </a:extLst>
          </p:cNvPr>
          <p:cNvSpPr txBox="1"/>
          <p:nvPr/>
        </p:nvSpPr>
        <p:spPr>
          <a:xfrm>
            <a:off x="8518788" y="17050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51D123-D516-420A-9D5F-3236BE8AD9E7}"/>
              </a:ext>
            </a:extLst>
          </p:cNvPr>
          <p:cNvSpPr txBox="1"/>
          <p:nvPr/>
        </p:nvSpPr>
        <p:spPr>
          <a:xfrm>
            <a:off x="7897679" y="22576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3E033AB-D9D2-48C3-9844-20C215FAD17F}"/>
              </a:ext>
            </a:extLst>
          </p:cNvPr>
          <p:cNvSpPr txBox="1"/>
          <p:nvPr/>
        </p:nvSpPr>
        <p:spPr>
          <a:xfrm>
            <a:off x="7690816" y="349062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518187B-76B9-421B-9A48-F2C62A979399}"/>
              </a:ext>
            </a:extLst>
          </p:cNvPr>
          <p:cNvSpPr txBox="1"/>
          <p:nvPr/>
        </p:nvSpPr>
        <p:spPr>
          <a:xfrm>
            <a:off x="8372963" y="40350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A6927AA-331C-4D3F-8388-01101C53FC32}"/>
              </a:ext>
            </a:extLst>
          </p:cNvPr>
          <p:cNvSpPr txBox="1"/>
          <p:nvPr/>
        </p:nvSpPr>
        <p:spPr>
          <a:xfrm>
            <a:off x="8931439" y="3496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F897C4-7A68-4EAA-AE5E-D76D6F6DC92C}"/>
              </a:ext>
            </a:extLst>
          </p:cNvPr>
          <p:cNvSpPr txBox="1"/>
          <p:nvPr/>
        </p:nvSpPr>
        <p:spPr>
          <a:xfrm>
            <a:off x="9110866" y="226882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9C4216F-1805-4281-BEA8-5EC435724F55}"/>
              </a:ext>
            </a:extLst>
          </p:cNvPr>
          <p:cNvSpPr txBox="1"/>
          <p:nvPr/>
        </p:nvSpPr>
        <p:spPr>
          <a:xfrm>
            <a:off x="8449426" y="282988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23D9C74-7CF8-4F94-BDE6-96CB6B5DC7F2}"/>
              </a:ext>
            </a:extLst>
          </p:cNvPr>
          <p:cNvSpPr txBox="1"/>
          <p:nvPr/>
        </p:nvSpPr>
        <p:spPr>
          <a:xfrm>
            <a:off x="9253618" y="396738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6DD9557B-834F-4C5F-A572-A64B634EAE22}"/>
                  </a:ext>
                </a:extLst>
              </p14:cNvPr>
              <p14:cNvContentPartPr/>
              <p14:nvPr/>
            </p14:nvContentPartPr>
            <p14:xfrm>
              <a:off x="5764910" y="1321070"/>
              <a:ext cx="1059120" cy="71316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6DD9557B-834F-4C5F-A572-A64B634EAE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5910" y="1312430"/>
                <a:ext cx="107676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FDE9B775-137A-4B52-A446-BCBA6EE30C88}"/>
                  </a:ext>
                </a:extLst>
              </p14:cNvPr>
              <p14:cNvContentPartPr/>
              <p14:nvPr/>
            </p14:nvContentPartPr>
            <p14:xfrm>
              <a:off x="5805590" y="4191350"/>
              <a:ext cx="782280" cy="54828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FDE9B775-137A-4B52-A446-BCBA6EE30C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950" y="4182710"/>
                <a:ext cx="799920" cy="565920"/>
              </a:xfrm>
              <a:prstGeom prst="rect">
                <a:avLst/>
              </a:prstGeom>
            </p:spPr>
          </p:pic>
        </mc:Fallback>
      </mc:AlternateContent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B73A69B8-0012-47D3-9A55-25B239CF898A}"/>
              </a:ext>
            </a:extLst>
          </p:cNvPr>
          <p:cNvCxnSpPr/>
          <p:nvPr/>
        </p:nvCxnSpPr>
        <p:spPr>
          <a:xfrm flipV="1">
            <a:off x="7986810" y="1194486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37A19D2-0E85-4169-A7C5-40765C3A2773}"/>
              </a:ext>
            </a:extLst>
          </p:cNvPr>
          <p:cNvCxnSpPr/>
          <p:nvPr/>
        </p:nvCxnSpPr>
        <p:spPr>
          <a:xfrm flipV="1">
            <a:off x="8267218" y="1189264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D293FD-BBE4-4281-84FC-C6F3E1CEA04A}"/>
              </a:ext>
            </a:extLst>
          </p:cNvPr>
          <p:cNvCxnSpPr/>
          <p:nvPr/>
        </p:nvCxnSpPr>
        <p:spPr>
          <a:xfrm flipV="1">
            <a:off x="8526210" y="1189264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306E1F67-17C1-4341-A6FF-5DE0263938CB}"/>
              </a:ext>
            </a:extLst>
          </p:cNvPr>
          <p:cNvCxnSpPr/>
          <p:nvPr/>
        </p:nvCxnSpPr>
        <p:spPr>
          <a:xfrm flipV="1">
            <a:off x="8787518" y="1189263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0521013-1B96-4F66-BE91-9B66831A8264}"/>
              </a:ext>
            </a:extLst>
          </p:cNvPr>
          <p:cNvCxnSpPr/>
          <p:nvPr/>
        </p:nvCxnSpPr>
        <p:spPr>
          <a:xfrm flipV="1">
            <a:off x="9081480" y="1201619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E3FE3AF-0D66-43C3-B0E3-638E607D7C4B}"/>
              </a:ext>
            </a:extLst>
          </p:cNvPr>
          <p:cNvCxnSpPr/>
          <p:nvPr/>
        </p:nvCxnSpPr>
        <p:spPr>
          <a:xfrm flipV="1">
            <a:off x="7986810" y="4834507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0A6515FE-BF61-4744-B2E3-39BEB4C2096D}"/>
              </a:ext>
            </a:extLst>
          </p:cNvPr>
          <p:cNvCxnSpPr/>
          <p:nvPr/>
        </p:nvCxnSpPr>
        <p:spPr>
          <a:xfrm flipV="1">
            <a:off x="8267218" y="4834506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1EBAD97-EE03-4785-A6CB-74466CBA4F47}"/>
              </a:ext>
            </a:extLst>
          </p:cNvPr>
          <p:cNvCxnSpPr/>
          <p:nvPr/>
        </p:nvCxnSpPr>
        <p:spPr>
          <a:xfrm flipV="1">
            <a:off x="8787518" y="4837521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209ADBA-6930-48B9-8DB6-4BD3F8407BC9}"/>
              </a:ext>
            </a:extLst>
          </p:cNvPr>
          <p:cNvCxnSpPr/>
          <p:nvPr/>
        </p:nvCxnSpPr>
        <p:spPr>
          <a:xfrm flipV="1">
            <a:off x="9091180" y="4834505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27F676D8-5A94-4DD8-BC12-112AF0883C66}"/>
              </a:ext>
            </a:extLst>
          </p:cNvPr>
          <p:cNvCxnSpPr/>
          <p:nvPr/>
        </p:nvCxnSpPr>
        <p:spPr>
          <a:xfrm flipV="1">
            <a:off x="8518788" y="4834506"/>
            <a:ext cx="0" cy="2636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611C27C6-8EEA-4138-B09E-D479DDCECD58}"/>
              </a:ext>
            </a:extLst>
          </p:cNvPr>
          <p:cNvSpPr txBox="1"/>
          <p:nvPr/>
        </p:nvSpPr>
        <p:spPr>
          <a:xfrm>
            <a:off x="8631737" y="86149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0462338-3354-4285-AB28-C538FF3F1C9A}"/>
              </a:ext>
            </a:extLst>
          </p:cNvPr>
          <p:cNvSpPr/>
          <p:nvPr/>
        </p:nvSpPr>
        <p:spPr>
          <a:xfrm>
            <a:off x="8963581" y="887016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57D2D6-0812-4409-8C41-87902ACA59B9}"/>
              </a:ext>
            </a:extLst>
          </p:cNvPr>
          <p:cNvSpPr txBox="1"/>
          <p:nvPr/>
        </p:nvSpPr>
        <p:spPr>
          <a:xfrm>
            <a:off x="8135119" y="8529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5A9D403-6F0C-4CBD-B8BC-6374E41BD389}"/>
              </a:ext>
            </a:extLst>
          </p:cNvPr>
          <p:cNvSpPr txBox="1"/>
          <p:nvPr/>
        </p:nvSpPr>
        <p:spPr>
          <a:xfrm>
            <a:off x="7832041" y="83757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427FE10-80D2-4F80-ADC8-188B7B921E97}"/>
              </a:ext>
            </a:extLst>
          </p:cNvPr>
          <p:cNvSpPr txBox="1"/>
          <p:nvPr/>
        </p:nvSpPr>
        <p:spPr>
          <a:xfrm>
            <a:off x="7707563" y="507093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cc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46EC931-C87D-487C-BF39-C8BAD2DA53C5}"/>
              </a:ext>
            </a:extLst>
          </p:cNvPr>
          <p:cNvSpPr txBox="1"/>
          <p:nvPr/>
        </p:nvSpPr>
        <p:spPr>
          <a:xfrm>
            <a:off x="8974386" y="503837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cc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E62F209-D05E-40A1-A06C-779ADB7717CD}"/>
              </a:ext>
            </a:extLst>
          </p:cNvPr>
          <p:cNvSpPr txBox="1"/>
          <p:nvPr/>
        </p:nvSpPr>
        <p:spPr>
          <a:xfrm>
            <a:off x="8125711" y="5069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56D079D-761F-4038-9B59-1047F02A038B}"/>
              </a:ext>
            </a:extLst>
          </p:cNvPr>
          <p:cNvSpPr txBox="1"/>
          <p:nvPr/>
        </p:nvSpPr>
        <p:spPr>
          <a:xfrm>
            <a:off x="8377563" y="50810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D1EB334-8AFB-47AD-9C90-13EC2497160F}"/>
              </a:ext>
            </a:extLst>
          </p:cNvPr>
          <p:cNvSpPr txBox="1"/>
          <p:nvPr/>
        </p:nvSpPr>
        <p:spPr>
          <a:xfrm>
            <a:off x="8655254" y="5063244"/>
            <a:ext cx="26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6C25DFF5-7F89-49FA-BF64-7EE1C938F82B}"/>
              </a:ext>
            </a:extLst>
          </p:cNvPr>
          <p:cNvSpPr txBox="1"/>
          <p:nvPr/>
        </p:nvSpPr>
        <p:spPr>
          <a:xfrm>
            <a:off x="8311167" y="85589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DP</a:t>
            </a:r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113F0635-052B-4B2A-923A-827AB7C9AB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2" y="305052"/>
            <a:ext cx="426799" cy="6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5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4C4F8-39A1-479C-8B40-4337DDE7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Arduino Uno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8" name="Inhaltsplatzhalter 7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79F933CC-B4E2-41FD-9800-F154FA7B8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748349"/>
            <a:ext cx="6169025" cy="490410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5DA685-BFC4-4BED-9CBC-6A7B4814D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220651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Eigenname der Firma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Eigene IDE zur Programmierung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0A8D29-7286-47E6-8B39-6173183E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BBB0-15A5-4D34-8122-CA7A3B4BBBA5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82D3AE-954A-4F70-B06A-8F1D51CC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F0206DD-1AE7-4F27-B7B5-12B6F8D95E19}"/>
              </a:ext>
            </a:extLst>
          </p:cNvPr>
          <p:cNvSpPr txBox="1"/>
          <p:nvPr/>
        </p:nvSpPr>
        <p:spPr>
          <a:xfrm>
            <a:off x="6737536" y="4845641"/>
            <a:ext cx="1065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Strom Ausgabe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BC9F872-A9AB-4EAC-8421-108351CA9F77}"/>
              </a:ext>
            </a:extLst>
          </p:cNvPr>
          <p:cNvSpPr/>
          <p:nvPr/>
        </p:nvSpPr>
        <p:spPr>
          <a:xfrm>
            <a:off x="7385288" y="4135120"/>
            <a:ext cx="1128792" cy="100584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479027-B074-4677-A998-DD228F07C972}"/>
              </a:ext>
            </a:extLst>
          </p:cNvPr>
          <p:cNvSpPr txBox="1"/>
          <p:nvPr/>
        </p:nvSpPr>
        <p:spPr>
          <a:xfrm>
            <a:off x="9103186" y="5307306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Analoge Eingabe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F135A70-BED4-445B-9FCC-67EEF1787ACD}"/>
              </a:ext>
            </a:extLst>
          </p:cNvPr>
          <p:cNvSpPr/>
          <p:nvPr/>
        </p:nvSpPr>
        <p:spPr>
          <a:xfrm>
            <a:off x="8514080" y="4549192"/>
            <a:ext cx="1458992" cy="809892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B4A2221-48C4-4621-9251-7DCCF5E50E75}"/>
              </a:ext>
            </a:extLst>
          </p:cNvPr>
          <p:cNvSpPr/>
          <p:nvPr/>
        </p:nvSpPr>
        <p:spPr>
          <a:xfrm rot="817391">
            <a:off x="8019188" y="1324878"/>
            <a:ext cx="2751276" cy="804157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B94A30-D968-4B4F-99F3-9BD392DF036B}"/>
              </a:ext>
            </a:extLst>
          </p:cNvPr>
          <p:cNvSpPr txBox="1"/>
          <p:nvPr/>
        </p:nvSpPr>
        <p:spPr>
          <a:xfrm>
            <a:off x="8974528" y="836217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Digitale Ausgabe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09CA22E-AC39-4BCE-B921-15825D4A3421}"/>
              </a:ext>
            </a:extLst>
          </p:cNvPr>
          <p:cNvSpPr/>
          <p:nvPr/>
        </p:nvSpPr>
        <p:spPr>
          <a:xfrm rot="939703">
            <a:off x="7154248" y="3397714"/>
            <a:ext cx="3288132" cy="939796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C26C7F-9B8C-44B2-8B4D-66BC81A0D9CB}"/>
              </a:ext>
            </a:extLst>
          </p:cNvPr>
          <p:cNvSpPr txBox="1"/>
          <p:nvPr/>
        </p:nvSpPr>
        <p:spPr>
          <a:xfrm>
            <a:off x="8251398" y="3584668"/>
            <a:ext cx="108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Prozessor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D2DDD6A-D797-42B1-9D55-F6B649A2C119}"/>
              </a:ext>
            </a:extLst>
          </p:cNvPr>
          <p:cNvSpPr/>
          <p:nvPr/>
        </p:nvSpPr>
        <p:spPr>
          <a:xfrm>
            <a:off x="7721600" y="1127760"/>
            <a:ext cx="529798" cy="369332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4BC44B6-C073-46FC-953F-DA0EC9EEC38B}"/>
              </a:ext>
            </a:extLst>
          </p:cNvPr>
          <p:cNvSpPr txBox="1"/>
          <p:nvPr/>
        </p:nvSpPr>
        <p:spPr>
          <a:xfrm>
            <a:off x="7366000" y="759476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Ground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D7BDA55-04B5-4F35-A78C-F1C8B41E9FF8}"/>
              </a:ext>
            </a:extLst>
          </p:cNvPr>
          <p:cNvSpPr/>
          <p:nvPr/>
        </p:nvSpPr>
        <p:spPr>
          <a:xfrm rot="1297978">
            <a:off x="4939479" y="790777"/>
            <a:ext cx="1633634" cy="319097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88F14EF-ACC6-45EB-ABD2-790FEAD77963}"/>
              </a:ext>
            </a:extLst>
          </p:cNvPr>
          <p:cNvSpPr txBox="1"/>
          <p:nvPr/>
        </p:nvSpPr>
        <p:spPr>
          <a:xfrm>
            <a:off x="4648200" y="748349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Anschlüsse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BA7775-96B8-401F-BE44-B516996D0A83}"/>
              </a:ext>
            </a:extLst>
          </p:cNvPr>
          <p:cNvSpPr txBox="1"/>
          <p:nvPr/>
        </p:nvSpPr>
        <p:spPr>
          <a:xfrm>
            <a:off x="5669280" y="141224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USB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2CCAA5-F84E-4DE9-B6D8-2B350C9E6D7A}"/>
              </a:ext>
            </a:extLst>
          </p:cNvPr>
          <p:cNvSpPr txBox="1"/>
          <p:nvPr/>
        </p:nvSpPr>
        <p:spPr>
          <a:xfrm>
            <a:off x="5262880" y="331216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9V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B178B4A-294E-4D38-95A5-88A888191FCC}"/>
              </a:ext>
            </a:extLst>
          </p:cNvPr>
          <p:cNvSpPr/>
          <p:nvPr/>
        </p:nvSpPr>
        <p:spPr>
          <a:xfrm>
            <a:off x="6553200" y="2611120"/>
            <a:ext cx="789954" cy="43688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DFE3646-0A8A-411F-8BAF-A57BC74D0ADB}"/>
              </a:ext>
            </a:extLst>
          </p:cNvPr>
          <p:cNvSpPr txBox="1"/>
          <p:nvPr/>
        </p:nvSpPr>
        <p:spPr>
          <a:xfrm>
            <a:off x="6522106" y="2353294"/>
            <a:ext cx="1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95000"/>
                  </a:schemeClr>
                </a:solidFill>
              </a:rPr>
              <a:t>Taktgeber</a:t>
            </a:r>
          </a:p>
        </p:txBody>
      </p:sp>
      <p:pic>
        <p:nvPicPr>
          <p:cNvPr id="23" name="Grafik 22" descr="Ein Bild, das Text, Schild, rot, schließen enthält.&#10;&#10;Automatisch generierte Beschreibung">
            <a:extLst>
              <a:ext uri="{FF2B5EF4-FFF2-40B4-BE49-F238E27FC236}">
                <a16:creationId xmlns:a16="http://schemas.microsoft.com/office/drawing/2014/main" id="{E7AA91BA-772B-4F12-B103-2854B0743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561" y="281089"/>
            <a:ext cx="444297" cy="6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0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0" grpId="0"/>
      <p:bldP spid="21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42ACD-AFB1-4F2C-AC6D-3A78CC72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Shift Register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E4735C9-01AB-420F-B0C2-377AD922B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80" y="496275"/>
            <a:ext cx="4678446" cy="5899316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9E45DA-068E-43B2-8AF2-D4969B2E1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4207213" cy="18288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Macht aus einem Arduino-Signal-Ausgang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LED-Treiber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Integrierter Spannung-Regulator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Kann </a:t>
            </a:r>
            <a:r>
              <a:rPr lang="de-DE" dirty="0" err="1"/>
              <a:t>Latchen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1EAB0-AF69-4173-91C9-5904777A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BBB0-15A5-4D34-8122-CA7A3B4BBBA5}" type="datetime1">
              <a:rPr lang="de-DE" smtClean="0"/>
              <a:t>17.06.2021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1060DB-2130-44FF-A4FE-686C4B8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19" name="Grafik 18" descr="Ein Bild, das rot, Uhr, schließen enthält.&#10;&#10;Automatisch generierte Beschreibung">
            <a:extLst>
              <a:ext uri="{FF2B5EF4-FFF2-40B4-BE49-F238E27FC236}">
                <a16:creationId xmlns:a16="http://schemas.microsoft.com/office/drawing/2014/main" id="{58BA6D31-79CD-41D1-80DB-07E77CE48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810" y="280208"/>
            <a:ext cx="448928" cy="6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7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CA12BD-3C4F-4985-99E1-5AC40FD99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006326" cy="1456267"/>
          </a:xfrm>
        </p:spPr>
        <p:txBody>
          <a:bodyPr/>
          <a:lstStyle/>
          <a:p>
            <a:r>
              <a:rPr lang="de-DE" dirty="0">
                <a:solidFill>
                  <a:srgbClr val="FF0000"/>
                </a:solidFill>
                <a:latin typeface="Consolas" panose="020B0609020204030204" pitchFamily="49" charset="0"/>
              </a:rPr>
              <a:t>Shift Register Funktion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DF29CC-BA43-4658-985E-5BA51600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28D94-F685-4589-85C9-0D6EABD7BEA2}" type="datetime1">
              <a:rPr lang="de-DE" smtClean="0"/>
              <a:t>17.06.2021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C5CDFC-D186-42C1-85ED-E03C8027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Uwe Töppe, Artur Weber, Marc Steffensen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2F18E2-6A80-484F-97EE-51669113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735" y="285221"/>
            <a:ext cx="448928" cy="64875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E71ED3-A3C6-4DF0-894F-709B65B6C51F}"/>
              </a:ext>
            </a:extLst>
          </p:cNvPr>
          <p:cNvSpPr/>
          <p:nvPr/>
        </p:nvSpPr>
        <p:spPr>
          <a:xfrm>
            <a:off x="3721344" y="2471060"/>
            <a:ext cx="4603293" cy="24266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9116CA-A44F-4466-A0EB-9AB22E012F81}"/>
              </a:ext>
            </a:extLst>
          </p:cNvPr>
          <p:cNvSpPr/>
          <p:nvPr/>
        </p:nvSpPr>
        <p:spPr>
          <a:xfrm>
            <a:off x="4023457" y="2577910"/>
            <a:ext cx="91440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5B1EC5D-F2E6-4F03-9A8D-CE5332E9E577}"/>
              </a:ext>
            </a:extLst>
          </p:cNvPr>
          <p:cNvSpPr/>
          <p:nvPr/>
        </p:nvSpPr>
        <p:spPr>
          <a:xfrm>
            <a:off x="5102976" y="2577910"/>
            <a:ext cx="91440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4DB1CBA-5651-40F8-BFAD-A37602922F11}"/>
              </a:ext>
            </a:extLst>
          </p:cNvPr>
          <p:cNvSpPr/>
          <p:nvPr/>
        </p:nvSpPr>
        <p:spPr>
          <a:xfrm>
            <a:off x="6115030" y="2570461"/>
            <a:ext cx="91440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0B9DBE-7A9A-417D-A06E-8CBA77D6FD01}"/>
              </a:ext>
            </a:extLst>
          </p:cNvPr>
          <p:cNvSpPr/>
          <p:nvPr/>
        </p:nvSpPr>
        <p:spPr>
          <a:xfrm>
            <a:off x="7160816" y="2570461"/>
            <a:ext cx="91440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22FD043-F084-4AB4-90AE-0BCD62840E60}"/>
              </a:ext>
            </a:extLst>
          </p:cNvPr>
          <p:cNvSpPr/>
          <p:nvPr/>
        </p:nvSpPr>
        <p:spPr>
          <a:xfrm>
            <a:off x="4023457" y="3801955"/>
            <a:ext cx="9144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88D2E25-EBE0-4ED1-ABDD-A1F78EFAAB7D}"/>
              </a:ext>
            </a:extLst>
          </p:cNvPr>
          <p:cNvSpPr/>
          <p:nvPr/>
        </p:nvSpPr>
        <p:spPr>
          <a:xfrm>
            <a:off x="5069244" y="3794506"/>
            <a:ext cx="9144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0F8FA05-B9A0-41AA-A3DE-BD629503CE34}"/>
              </a:ext>
            </a:extLst>
          </p:cNvPr>
          <p:cNvSpPr/>
          <p:nvPr/>
        </p:nvSpPr>
        <p:spPr>
          <a:xfrm>
            <a:off x="6115030" y="3794506"/>
            <a:ext cx="9144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189138F-812C-43E3-935D-F2598A9D98CB}"/>
              </a:ext>
            </a:extLst>
          </p:cNvPr>
          <p:cNvSpPr/>
          <p:nvPr/>
        </p:nvSpPr>
        <p:spPr>
          <a:xfrm>
            <a:off x="7160816" y="3794506"/>
            <a:ext cx="914400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Pfeil: nach unten 35">
            <a:extLst>
              <a:ext uri="{FF2B5EF4-FFF2-40B4-BE49-F238E27FC236}">
                <a16:creationId xmlns:a16="http://schemas.microsoft.com/office/drawing/2014/main" id="{AD34F1C2-AD1D-4869-829E-9C0EFB1EB831}"/>
              </a:ext>
            </a:extLst>
          </p:cNvPr>
          <p:cNvSpPr/>
          <p:nvPr/>
        </p:nvSpPr>
        <p:spPr>
          <a:xfrm>
            <a:off x="4407140" y="3528959"/>
            <a:ext cx="128954" cy="30219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Pfeil: nach unten 36">
            <a:extLst>
              <a:ext uri="{FF2B5EF4-FFF2-40B4-BE49-F238E27FC236}">
                <a16:creationId xmlns:a16="http://schemas.microsoft.com/office/drawing/2014/main" id="{CE27FF99-6BD6-4AA5-ADA7-067EFE1F4556}"/>
              </a:ext>
            </a:extLst>
          </p:cNvPr>
          <p:cNvSpPr/>
          <p:nvPr/>
        </p:nvSpPr>
        <p:spPr>
          <a:xfrm>
            <a:off x="5454142" y="3514061"/>
            <a:ext cx="128954" cy="30219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feil: nach unten 37">
            <a:extLst>
              <a:ext uri="{FF2B5EF4-FFF2-40B4-BE49-F238E27FC236}">
                <a16:creationId xmlns:a16="http://schemas.microsoft.com/office/drawing/2014/main" id="{3FE220BA-E0A7-4E91-8E5F-FD563DC9478B}"/>
              </a:ext>
            </a:extLst>
          </p:cNvPr>
          <p:cNvSpPr/>
          <p:nvPr/>
        </p:nvSpPr>
        <p:spPr>
          <a:xfrm>
            <a:off x="6515578" y="3525235"/>
            <a:ext cx="128954" cy="30219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: nach unten 38">
            <a:extLst>
              <a:ext uri="{FF2B5EF4-FFF2-40B4-BE49-F238E27FC236}">
                <a16:creationId xmlns:a16="http://schemas.microsoft.com/office/drawing/2014/main" id="{2501CFC9-F8A1-48BE-89EC-9C90D0BD0B1E}"/>
              </a:ext>
            </a:extLst>
          </p:cNvPr>
          <p:cNvSpPr/>
          <p:nvPr/>
        </p:nvSpPr>
        <p:spPr>
          <a:xfrm>
            <a:off x="7562580" y="3510337"/>
            <a:ext cx="128954" cy="30219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E819F45F-82E0-4492-96A0-F7E208ECBC26}"/>
              </a:ext>
            </a:extLst>
          </p:cNvPr>
          <p:cNvSpPr/>
          <p:nvPr/>
        </p:nvSpPr>
        <p:spPr>
          <a:xfrm>
            <a:off x="3163890" y="2224672"/>
            <a:ext cx="827816" cy="87788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SDI</a:t>
            </a:r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FC23A8C8-A90E-4EE3-BB28-00DE493CD85A}"/>
              </a:ext>
            </a:extLst>
          </p:cNvPr>
          <p:cNvSpPr/>
          <p:nvPr/>
        </p:nvSpPr>
        <p:spPr>
          <a:xfrm>
            <a:off x="8089208" y="2577910"/>
            <a:ext cx="827816" cy="87788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SDO</a:t>
            </a:r>
          </a:p>
        </p:txBody>
      </p:sp>
      <p:sp>
        <p:nvSpPr>
          <p:cNvPr id="48" name="Pfeil: nach unten 47">
            <a:extLst>
              <a:ext uri="{FF2B5EF4-FFF2-40B4-BE49-F238E27FC236}">
                <a16:creationId xmlns:a16="http://schemas.microsoft.com/office/drawing/2014/main" id="{A6B70C0D-4918-4B3B-ABD4-C310405CCDAC}"/>
              </a:ext>
            </a:extLst>
          </p:cNvPr>
          <p:cNvSpPr/>
          <p:nvPr/>
        </p:nvSpPr>
        <p:spPr>
          <a:xfrm>
            <a:off x="4207774" y="4458774"/>
            <a:ext cx="560092" cy="55977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Pfeil: nach unten 48">
            <a:extLst>
              <a:ext uri="{FF2B5EF4-FFF2-40B4-BE49-F238E27FC236}">
                <a16:creationId xmlns:a16="http://schemas.microsoft.com/office/drawing/2014/main" id="{751883F6-C6DF-4AC8-997D-8B2625184A92}"/>
              </a:ext>
            </a:extLst>
          </p:cNvPr>
          <p:cNvSpPr/>
          <p:nvPr/>
        </p:nvSpPr>
        <p:spPr>
          <a:xfrm>
            <a:off x="5226618" y="4458773"/>
            <a:ext cx="560092" cy="55977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0" name="Pfeil: nach unten 49">
            <a:extLst>
              <a:ext uri="{FF2B5EF4-FFF2-40B4-BE49-F238E27FC236}">
                <a16:creationId xmlns:a16="http://schemas.microsoft.com/office/drawing/2014/main" id="{3693A9A2-A0C2-47DB-9F04-DF078B0A89D3}"/>
              </a:ext>
            </a:extLst>
          </p:cNvPr>
          <p:cNvSpPr/>
          <p:nvPr/>
        </p:nvSpPr>
        <p:spPr>
          <a:xfrm>
            <a:off x="6297607" y="4461017"/>
            <a:ext cx="560092" cy="55977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Pfeil: nach unten 50">
            <a:extLst>
              <a:ext uri="{FF2B5EF4-FFF2-40B4-BE49-F238E27FC236}">
                <a16:creationId xmlns:a16="http://schemas.microsoft.com/office/drawing/2014/main" id="{9E57CD92-D10D-44AB-B926-A7DDAA6E33A8}"/>
              </a:ext>
            </a:extLst>
          </p:cNvPr>
          <p:cNvSpPr/>
          <p:nvPr/>
        </p:nvSpPr>
        <p:spPr>
          <a:xfrm>
            <a:off x="7345133" y="4451325"/>
            <a:ext cx="560092" cy="55977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D1BA8D8-57B9-4873-BA60-712D10409257}"/>
              </a:ext>
            </a:extLst>
          </p:cNvPr>
          <p:cNvSpPr txBox="1"/>
          <p:nvPr/>
        </p:nvSpPr>
        <p:spPr>
          <a:xfrm>
            <a:off x="2998771" y="2280877"/>
            <a:ext cx="39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F67BA456-2936-4B34-AF02-CAACB79426CF}"/>
              </a:ext>
            </a:extLst>
          </p:cNvPr>
          <p:cNvSpPr/>
          <p:nvPr/>
        </p:nvSpPr>
        <p:spPr>
          <a:xfrm>
            <a:off x="3138162" y="3102559"/>
            <a:ext cx="837708" cy="446026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clk</a:t>
            </a:r>
            <a:endParaRPr lang="de-DE" dirty="0"/>
          </a:p>
        </p:txBody>
      </p:sp>
      <p:sp>
        <p:nvSpPr>
          <p:cNvPr id="218" name="Textfeld 217">
            <a:extLst>
              <a:ext uri="{FF2B5EF4-FFF2-40B4-BE49-F238E27FC236}">
                <a16:creationId xmlns:a16="http://schemas.microsoft.com/office/drawing/2014/main" id="{F718F27B-95EB-4135-AFB7-0A56094E355B}"/>
              </a:ext>
            </a:extLst>
          </p:cNvPr>
          <p:cNvSpPr txBox="1"/>
          <p:nvPr/>
        </p:nvSpPr>
        <p:spPr>
          <a:xfrm>
            <a:off x="4282862" y="2634820"/>
            <a:ext cx="39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D2494A91-9831-4EF4-BEE6-764112E526EE}"/>
              </a:ext>
            </a:extLst>
          </p:cNvPr>
          <p:cNvSpPr txBox="1"/>
          <p:nvPr/>
        </p:nvSpPr>
        <p:spPr>
          <a:xfrm>
            <a:off x="5319331" y="2634820"/>
            <a:ext cx="39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22" name="Textfeld 221">
            <a:extLst>
              <a:ext uri="{FF2B5EF4-FFF2-40B4-BE49-F238E27FC236}">
                <a16:creationId xmlns:a16="http://schemas.microsoft.com/office/drawing/2014/main" id="{F84EBF8F-A6B2-4540-B04A-6D84FE1AB6F3}"/>
              </a:ext>
            </a:extLst>
          </p:cNvPr>
          <p:cNvSpPr txBox="1"/>
          <p:nvPr/>
        </p:nvSpPr>
        <p:spPr>
          <a:xfrm>
            <a:off x="7439144" y="2634820"/>
            <a:ext cx="39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23" name="Textfeld 222">
            <a:extLst>
              <a:ext uri="{FF2B5EF4-FFF2-40B4-BE49-F238E27FC236}">
                <a16:creationId xmlns:a16="http://schemas.microsoft.com/office/drawing/2014/main" id="{27345FD4-CCD7-46A4-BFC1-76BD23A1E5C0}"/>
              </a:ext>
            </a:extLst>
          </p:cNvPr>
          <p:cNvSpPr txBox="1"/>
          <p:nvPr/>
        </p:nvSpPr>
        <p:spPr>
          <a:xfrm>
            <a:off x="6376224" y="2634820"/>
            <a:ext cx="451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6D27F40F-B1E0-45DB-85F4-CD54EDC39601}"/>
              </a:ext>
            </a:extLst>
          </p:cNvPr>
          <p:cNvSpPr txBox="1"/>
          <p:nvPr/>
        </p:nvSpPr>
        <p:spPr>
          <a:xfrm>
            <a:off x="3006268" y="2268403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30" name="Textfeld 229">
            <a:extLst>
              <a:ext uri="{FF2B5EF4-FFF2-40B4-BE49-F238E27FC236}">
                <a16:creationId xmlns:a16="http://schemas.microsoft.com/office/drawing/2014/main" id="{81FD23BB-0B54-4110-9A72-08B1ADE05AC3}"/>
              </a:ext>
            </a:extLst>
          </p:cNvPr>
          <p:cNvSpPr txBox="1"/>
          <p:nvPr/>
        </p:nvSpPr>
        <p:spPr>
          <a:xfrm>
            <a:off x="4282949" y="2622346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826173C2-E15B-4A5F-B6A6-23955FE3457B}"/>
              </a:ext>
            </a:extLst>
          </p:cNvPr>
          <p:cNvSpPr txBox="1"/>
          <p:nvPr/>
        </p:nvSpPr>
        <p:spPr>
          <a:xfrm>
            <a:off x="5314126" y="263482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10032BBF-97C8-4B73-B00D-7235B2ADC5CB}"/>
              </a:ext>
            </a:extLst>
          </p:cNvPr>
          <p:cNvSpPr txBox="1"/>
          <p:nvPr/>
        </p:nvSpPr>
        <p:spPr>
          <a:xfrm>
            <a:off x="6379963" y="263482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C364C2A8-D066-46D6-8330-8C7625A0E1EF}"/>
              </a:ext>
            </a:extLst>
          </p:cNvPr>
          <p:cNvSpPr txBox="1"/>
          <p:nvPr/>
        </p:nvSpPr>
        <p:spPr>
          <a:xfrm>
            <a:off x="6386420" y="2616793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36" name="Gleichschenkliges Dreieck 235">
            <a:extLst>
              <a:ext uri="{FF2B5EF4-FFF2-40B4-BE49-F238E27FC236}">
                <a16:creationId xmlns:a16="http://schemas.microsoft.com/office/drawing/2014/main" id="{8A8BFFCB-E040-4EB2-B601-EA46B1C3A648}"/>
              </a:ext>
            </a:extLst>
          </p:cNvPr>
          <p:cNvSpPr/>
          <p:nvPr/>
        </p:nvSpPr>
        <p:spPr>
          <a:xfrm rot="5400000">
            <a:off x="4187075" y="6269100"/>
            <a:ext cx="428137" cy="386738"/>
          </a:xfrm>
          <a:prstGeom prst="triangl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7" name="Gerade Verbindung mit Pfeil 236">
            <a:extLst>
              <a:ext uri="{FF2B5EF4-FFF2-40B4-BE49-F238E27FC236}">
                <a16:creationId xmlns:a16="http://schemas.microsoft.com/office/drawing/2014/main" id="{44FE6683-59E2-48F9-9B46-CF69ED4F711D}"/>
              </a:ext>
            </a:extLst>
          </p:cNvPr>
          <p:cNvCxnSpPr>
            <a:cxnSpLocks/>
          </p:cNvCxnSpPr>
          <p:nvPr/>
        </p:nvCxnSpPr>
        <p:spPr>
          <a:xfrm flipV="1">
            <a:off x="4376303" y="6160974"/>
            <a:ext cx="246255" cy="164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>
            <a:extLst>
              <a:ext uri="{FF2B5EF4-FFF2-40B4-BE49-F238E27FC236}">
                <a16:creationId xmlns:a16="http://schemas.microsoft.com/office/drawing/2014/main" id="{9C600292-C2E6-4871-8575-D2BD2CAD0D24}"/>
              </a:ext>
            </a:extLst>
          </p:cNvPr>
          <p:cNvCxnSpPr>
            <a:cxnSpLocks/>
          </p:cNvCxnSpPr>
          <p:nvPr/>
        </p:nvCxnSpPr>
        <p:spPr>
          <a:xfrm flipV="1">
            <a:off x="4321534" y="6113427"/>
            <a:ext cx="239088" cy="157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72BC1F80-7A37-4409-BB44-6369A86E4A09}"/>
              </a:ext>
            </a:extLst>
          </p:cNvPr>
          <p:cNvCxnSpPr>
            <a:cxnSpLocks/>
          </p:cNvCxnSpPr>
          <p:nvPr/>
        </p:nvCxnSpPr>
        <p:spPr>
          <a:xfrm flipH="1">
            <a:off x="4041514" y="6434992"/>
            <a:ext cx="80327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79BEB3F4-E6B0-4E32-AC15-BF51BD3705F5}"/>
              </a:ext>
            </a:extLst>
          </p:cNvPr>
          <p:cNvCxnSpPr/>
          <p:nvPr/>
        </p:nvCxnSpPr>
        <p:spPr>
          <a:xfrm>
            <a:off x="4594513" y="6255190"/>
            <a:ext cx="0" cy="40547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1" name="Gleichschenkliges Dreieck 240">
            <a:extLst>
              <a:ext uri="{FF2B5EF4-FFF2-40B4-BE49-F238E27FC236}">
                <a16:creationId xmlns:a16="http://schemas.microsoft.com/office/drawing/2014/main" id="{139F26AC-F1E1-467B-A987-93A5E5029F7A}"/>
              </a:ext>
            </a:extLst>
          </p:cNvPr>
          <p:cNvSpPr/>
          <p:nvPr/>
        </p:nvSpPr>
        <p:spPr>
          <a:xfrm rot="5400000">
            <a:off x="5300039" y="6275890"/>
            <a:ext cx="428137" cy="386738"/>
          </a:xfrm>
          <a:prstGeom prst="triangl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E17F7DA1-F05F-4F7D-B781-3A404E83B4ED}"/>
              </a:ext>
            </a:extLst>
          </p:cNvPr>
          <p:cNvCxnSpPr>
            <a:cxnSpLocks/>
          </p:cNvCxnSpPr>
          <p:nvPr/>
        </p:nvCxnSpPr>
        <p:spPr>
          <a:xfrm flipV="1">
            <a:off x="5489267" y="6167764"/>
            <a:ext cx="246255" cy="164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3AFAA1D6-BBED-48A6-83E7-5685E3A36374}"/>
              </a:ext>
            </a:extLst>
          </p:cNvPr>
          <p:cNvCxnSpPr>
            <a:cxnSpLocks/>
          </p:cNvCxnSpPr>
          <p:nvPr/>
        </p:nvCxnSpPr>
        <p:spPr>
          <a:xfrm flipV="1">
            <a:off x="5434498" y="6120217"/>
            <a:ext cx="239088" cy="157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58126EF2-A181-4E19-8408-18FD2A049F48}"/>
              </a:ext>
            </a:extLst>
          </p:cNvPr>
          <p:cNvCxnSpPr>
            <a:cxnSpLocks/>
          </p:cNvCxnSpPr>
          <p:nvPr/>
        </p:nvCxnSpPr>
        <p:spPr>
          <a:xfrm flipH="1">
            <a:off x="5154478" y="6441782"/>
            <a:ext cx="80327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D56F7FA7-66EC-410B-90EC-F76CD141216F}"/>
              </a:ext>
            </a:extLst>
          </p:cNvPr>
          <p:cNvCxnSpPr/>
          <p:nvPr/>
        </p:nvCxnSpPr>
        <p:spPr>
          <a:xfrm>
            <a:off x="5707477" y="6261980"/>
            <a:ext cx="0" cy="40547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6" name="Gleichschenkliges Dreieck 245">
            <a:extLst>
              <a:ext uri="{FF2B5EF4-FFF2-40B4-BE49-F238E27FC236}">
                <a16:creationId xmlns:a16="http://schemas.microsoft.com/office/drawing/2014/main" id="{CAFA6E65-5ACB-4982-9D5D-488E0648A2F7}"/>
              </a:ext>
            </a:extLst>
          </p:cNvPr>
          <p:cNvSpPr/>
          <p:nvPr/>
        </p:nvSpPr>
        <p:spPr>
          <a:xfrm rot="5400000">
            <a:off x="6333643" y="6305575"/>
            <a:ext cx="428137" cy="386738"/>
          </a:xfrm>
          <a:prstGeom prst="triangl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7" name="Gerade Verbindung mit Pfeil 246">
            <a:extLst>
              <a:ext uri="{FF2B5EF4-FFF2-40B4-BE49-F238E27FC236}">
                <a16:creationId xmlns:a16="http://schemas.microsoft.com/office/drawing/2014/main" id="{274DA3F6-6A64-4A23-835B-8173B637501A}"/>
              </a:ext>
            </a:extLst>
          </p:cNvPr>
          <p:cNvCxnSpPr>
            <a:cxnSpLocks/>
          </p:cNvCxnSpPr>
          <p:nvPr/>
        </p:nvCxnSpPr>
        <p:spPr>
          <a:xfrm flipV="1">
            <a:off x="6522871" y="6197449"/>
            <a:ext cx="246255" cy="164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 Verbindung mit Pfeil 247">
            <a:extLst>
              <a:ext uri="{FF2B5EF4-FFF2-40B4-BE49-F238E27FC236}">
                <a16:creationId xmlns:a16="http://schemas.microsoft.com/office/drawing/2014/main" id="{CF854E5F-C323-4664-A850-740B37E1C5D7}"/>
              </a:ext>
            </a:extLst>
          </p:cNvPr>
          <p:cNvCxnSpPr>
            <a:cxnSpLocks/>
          </p:cNvCxnSpPr>
          <p:nvPr/>
        </p:nvCxnSpPr>
        <p:spPr>
          <a:xfrm flipV="1">
            <a:off x="6468102" y="6149902"/>
            <a:ext cx="239088" cy="157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r Verbinder 248">
            <a:extLst>
              <a:ext uri="{FF2B5EF4-FFF2-40B4-BE49-F238E27FC236}">
                <a16:creationId xmlns:a16="http://schemas.microsoft.com/office/drawing/2014/main" id="{9E39F3F5-C104-401B-A90C-FC9A8293E076}"/>
              </a:ext>
            </a:extLst>
          </p:cNvPr>
          <p:cNvCxnSpPr>
            <a:cxnSpLocks/>
          </p:cNvCxnSpPr>
          <p:nvPr/>
        </p:nvCxnSpPr>
        <p:spPr>
          <a:xfrm flipH="1">
            <a:off x="6188082" y="6471467"/>
            <a:ext cx="80327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0" name="Gerader Verbinder 249">
            <a:extLst>
              <a:ext uri="{FF2B5EF4-FFF2-40B4-BE49-F238E27FC236}">
                <a16:creationId xmlns:a16="http://schemas.microsoft.com/office/drawing/2014/main" id="{980D96E5-430C-40B6-B22B-90E98BF61B54}"/>
              </a:ext>
            </a:extLst>
          </p:cNvPr>
          <p:cNvCxnSpPr/>
          <p:nvPr/>
        </p:nvCxnSpPr>
        <p:spPr>
          <a:xfrm>
            <a:off x="6741081" y="6291665"/>
            <a:ext cx="0" cy="40547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1" name="Gleichschenkliges Dreieck 250">
            <a:extLst>
              <a:ext uri="{FF2B5EF4-FFF2-40B4-BE49-F238E27FC236}">
                <a16:creationId xmlns:a16="http://schemas.microsoft.com/office/drawing/2014/main" id="{EBB5310E-E12E-4D78-BFFE-7AF1D3E53859}"/>
              </a:ext>
            </a:extLst>
          </p:cNvPr>
          <p:cNvSpPr/>
          <p:nvPr/>
        </p:nvSpPr>
        <p:spPr>
          <a:xfrm rot="5400000">
            <a:off x="7307663" y="6345715"/>
            <a:ext cx="428137" cy="386738"/>
          </a:xfrm>
          <a:prstGeom prst="triangl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2" name="Gerade Verbindung mit Pfeil 251">
            <a:extLst>
              <a:ext uri="{FF2B5EF4-FFF2-40B4-BE49-F238E27FC236}">
                <a16:creationId xmlns:a16="http://schemas.microsoft.com/office/drawing/2014/main" id="{AFCFB887-3905-4FD6-B0C0-75AF9E97284C}"/>
              </a:ext>
            </a:extLst>
          </p:cNvPr>
          <p:cNvCxnSpPr>
            <a:cxnSpLocks/>
          </p:cNvCxnSpPr>
          <p:nvPr/>
        </p:nvCxnSpPr>
        <p:spPr>
          <a:xfrm flipV="1">
            <a:off x="7496891" y="6237589"/>
            <a:ext cx="246255" cy="164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C09161FF-1344-44B5-BE2A-BD967A42A043}"/>
              </a:ext>
            </a:extLst>
          </p:cNvPr>
          <p:cNvCxnSpPr>
            <a:cxnSpLocks/>
          </p:cNvCxnSpPr>
          <p:nvPr/>
        </p:nvCxnSpPr>
        <p:spPr>
          <a:xfrm flipV="1">
            <a:off x="7442122" y="6190042"/>
            <a:ext cx="239088" cy="157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r Verbinder 253">
            <a:extLst>
              <a:ext uri="{FF2B5EF4-FFF2-40B4-BE49-F238E27FC236}">
                <a16:creationId xmlns:a16="http://schemas.microsoft.com/office/drawing/2014/main" id="{6983155B-1618-4B2A-97D6-9A6A22445EEC}"/>
              </a:ext>
            </a:extLst>
          </p:cNvPr>
          <p:cNvCxnSpPr>
            <a:cxnSpLocks/>
          </p:cNvCxnSpPr>
          <p:nvPr/>
        </p:nvCxnSpPr>
        <p:spPr>
          <a:xfrm flipH="1">
            <a:off x="7162102" y="6511607"/>
            <a:ext cx="80327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5" name="Gerader Verbinder 254">
            <a:extLst>
              <a:ext uri="{FF2B5EF4-FFF2-40B4-BE49-F238E27FC236}">
                <a16:creationId xmlns:a16="http://schemas.microsoft.com/office/drawing/2014/main" id="{4B4941AD-A3B6-4871-BB40-125A9CBE19C0}"/>
              </a:ext>
            </a:extLst>
          </p:cNvPr>
          <p:cNvCxnSpPr/>
          <p:nvPr/>
        </p:nvCxnSpPr>
        <p:spPr>
          <a:xfrm>
            <a:off x="7715101" y="6331805"/>
            <a:ext cx="0" cy="40547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1" name="Gleichschenkliges Dreieck 260">
            <a:extLst>
              <a:ext uri="{FF2B5EF4-FFF2-40B4-BE49-F238E27FC236}">
                <a16:creationId xmlns:a16="http://schemas.microsoft.com/office/drawing/2014/main" id="{13346017-C52F-432D-8267-467E4C0DBF09}"/>
              </a:ext>
            </a:extLst>
          </p:cNvPr>
          <p:cNvSpPr/>
          <p:nvPr/>
        </p:nvSpPr>
        <p:spPr>
          <a:xfrm rot="5400000">
            <a:off x="7315960" y="6348686"/>
            <a:ext cx="428137" cy="386738"/>
          </a:xfrm>
          <a:prstGeom prst="triangle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C5CF191F-FE32-49D9-9BCE-955BF13C63D0}"/>
              </a:ext>
            </a:extLst>
          </p:cNvPr>
          <p:cNvCxnSpPr>
            <a:cxnSpLocks/>
          </p:cNvCxnSpPr>
          <p:nvPr/>
        </p:nvCxnSpPr>
        <p:spPr>
          <a:xfrm flipV="1">
            <a:off x="7505188" y="6240560"/>
            <a:ext cx="246255" cy="164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5228F659-0CFE-4202-AA2C-701A136BE733}"/>
              </a:ext>
            </a:extLst>
          </p:cNvPr>
          <p:cNvCxnSpPr>
            <a:cxnSpLocks/>
          </p:cNvCxnSpPr>
          <p:nvPr/>
        </p:nvCxnSpPr>
        <p:spPr>
          <a:xfrm flipV="1">
            <a:off x="7450419" y="6193013"/>
            <a:ext cx="239088" cy="157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>
            <a:extLst>
              <a:ext uri="{FF2B5EF4-FFF2-40B4-BE49-F238E27FC236}">
                <a16:creationId xmlns:a16="http://schemas.microsoft.com/office/drawing/2014/main" id="{0896C6A0-1628-448D-B200-3616CE3F5190}"/>
              </a:ext>
            </a:extLst>
          </p:cNvPr>
          <p:cNvCxnSpPr>
            <a:cxnSpLocks/>
          </p:cNvCxnSpPr>
          <p:nvPr/>
        </p:nvCxnSpPr>
        <p:spPr>
          <a:xfrm flipH="1">
            <a:off x="7170399" y="6514578"/>
            <a:ext cx="80327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C022F533-550E-4000-A6B5-A8475CE54C25}"/>
              </a:ext>
            </a:extLst>
          </p:cNvPr>
          <p:cNvCxnSpPr/>
          <p:nvPr/>
        </p:nvCxnSpPr>
        <p:spPr>
          <a:xfrm>
            <a:off x="7723398" y="6334776"/>
            <a:ext cx="0" cy="40547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6" name="Gleichschenkliges Dreieck 275">
            <a:extLst>
              <a:ext uri="{FF2B5EF4-FFF2-40B4-BE49-F238E27FC236}">
                <a16:creationId xmlns:a16="http://schemas.microsoft.com/office/drawing/2014/main" id="{93C51178-71CE-465F-8F7A-02476BD27754}"/>
              </a:ext>
            </a:extLst>
          </p:cNvPr>
          <p:cNvSpPr/>
          <p:nvPr/>
        </p:nvSpPr>
        <p:spPr>
          <a:xfrm rot="5400000">
            <a:off x="4158670" y="6269100"/>
            <a:ext cx="428137" cy="386738"/>
          </a:xfrm>
          <a:prstGeom prst="triangle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7" name="Gerade Verbindung mit Pfeil 276">
            <a:extLst>
              <a:ext uri="{FF2B5EF4-FFF2-40B4-BE49-F238E27FC236}">
                <a16:creationId xmlns:a16="http://schemas.microsoft.com/office/drawing/2014/main" id="{9DE0E306-12F0-4926-B297-D57185732C3F}"/>
              </a:ext>
            </a:extLst>
          </p:cNvPr>
          <p:cNvCxnSpPr>
            <a:cxnSpLocks/>
          </p:cNvCxnSpPr>
          <p:nvPr/>
        </p:nvCxnSpPr>
        <p:spPr>
          <a:xfrm flipV="1">
            <a:off x="4347898" y="6160974"/>
            <a:ext cx="246255" cy="164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876E4DD9-88C6-4849-8DEE-1EB4DC8EC6C5}"/>
              </a:ext>
            </a:extLst>
          </p:cNvPr>
          <p:cNvCxnSpPr>
            <a:cxnSpLocks/>
          </p:cNvCxnSpPr>
          <p:nvPr/>
        </p:nvCxnSpPr>
        <p:spPr>
          <a:xfrm flipV="1">
            <a:off x="4293129" y="6113427"/>
            <a:ext cx="239088" cy="157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r Verbinder 278">
            <a:extLst>
              <a:ext uri="{FF2B5EF4-FFF2-40B4-BE49-F238E27FC236}">
                <a16:creationId xmlns:a16="http://schemas.microsoft.com/office/drawing/2014/main" id="{A5FBD89A-FCAF-4201-AE47-3728E17E4866}"/>
              </a:ext>
            </a:extLst>
          </p:cNvPr>
          <p:cNvCxnSpPr>
            <a:cxnSpLocks/>
          </p:cNvCxnSpPr>
          <p:nvPr/>
        </p:nvCxnSpPr>
        <p:spPr>
          <a:xfrm flipH="1">
            <a:off x="4013109" y="6434992"/>
            <a:ext cx="80327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0" name="Gerader Verbinder 279">
            <a:extLst>
              <a:ext uri="{FF2B5EF4-FFF2-40B4-BE49-F238E27FC236}">
                <a16:creationId xmlns:a16="http://schemas.microsoft.com/office/drawing/2014/main" id="{B923D31E-AAB4-444E-99BF-68D411477415}"/>
              </a:ext>
            </a:extLst>
          </p:cNvPr>
          <p:cNvCxnSpPr/>
          <p:nvPr/>
        </p:nvCxnSpPr>
        <p:spPr>
          <a:xfrm>
            <a:off x="4566108" y="6255190"/>
            <a:ext cx="0" cy="40547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8B55ED2F-ECAF-47CB-8570-DD77B54302B8}"/>
              </a:ext>
            </a:extLst>
          </p:cNvPr>
          <p:cNvSpPr/>
          <p:nvPr/>
        </p:nvSpPr>
        <p:spPr>
          <a:xfrm>
            <a:off x="1894159" y="3717303"/>
            <a:ext cx="1670274" cy="56568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Latch</a:t>
            </a:r>
            <a:r>
              <a:rPr lang="de-DE" dirty="0"/>
              <a:t> </a:t>
            </a:r>
            <a:r>
              <a:rPr lang="de-DE" dirty="0" err="1"/>
              <a:t>enable</a:t>
            </a:r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E86C380E-4C85-4857-996A-9C6EDD05076B}"/>
              </a:ext>
            </a:extLst>
          </p:cNvPr>
          <p:cNvSpPr/>
          <p:nvPr/>
        </p:nvSpPr>
        <p:spPr>
          <a:xfrm>
            <a:off x="1865749" y="4378271"/>
            <a:ext cx="1670274" cy="51946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Output </a:t>
            </a:r>
            <a:r>
              <a:rPr lang="de-DE" dirty="0" err="1"/>
              <a:t>enable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671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10534 0.051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6" presetClass="exit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08502 3.7037E-7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10169 0.05347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6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1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000"/>
                            </p:stCondLst>
                            <p:childTnLst>
                              <p:par>
                                <p:cTn id="134" presetID="6" presetClass="exit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35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7 L 0.08685 3.7037E-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8203 0.00185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10169 0.05347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8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6" presetClass="exit" presetSubtype="3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1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0"/>
                            </p:stCondLst>
                            <p:childTnLst>
                              <p:par>
                                <p:cTn id="16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8593 3.7037E-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08659 3.7037E-7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8203 0.00185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10534 0.05162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-0.00365 0.18681 " pathEditMode="relative" rAng="0" ptsTypes="AA">
                                      <p:cBhvr>
                                        <p:cTn id="219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9329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0026 0.18403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190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00248 0.1831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9144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0.00195 0.18495 " pathEditMode="relative" rAng="0" ptsTypes="AA">
                                      <p:cBhvr>
                                        <p:cTn id="225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00391 0.22014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1099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00638 0.22014 " pathEditMode="relative" rAng="0" ptsTypes="AA">
                                      <p:cBhvr>
                                        <p:cTn id="24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10995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0.0043 0.21991 " pathEditMode="relative" rAng="0" ptsTypes="AA">
                                      <p:cBhvr>
                                        <p:cTn id="25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0995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2213 " pathEditMode="relative" rAng="0" ptsTypes="AA">
                                      <p:cBhvr>
                                        <p:cTn id="25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500"/>
                            </p:stCondLst>
                            <p:childTnLst>
                              <p:par>
                                <p:cTn id="2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50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500"/>
                            </p:stCondLst>
                            <p:childTnLst>
                              <p:par>
                                <p:cTn id="2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500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500"/>
                            </p:stCondLst>
                            <p:childTnLst>
                              <p:par>
                                <p:cTn id="2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50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500"/>
                            </p:stCondLst>
                            <p:childTnLst>
                              <p:par>
                                <p:cTn id="2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50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50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4" grpId="0" animBg="1"/>
      <p:bldP spid="45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7" grpId="0"/>
      <p:bldP spid="57" grpId="1"/>
      <p:bldP spid="57" grpId="2"/>
      <p:bldP spid="57" grpId="3"/>
      <p:bldP spid="57" grpId="4"/>
      <p:bldP spid="100" grpId="0" animBg="1"/>
      <p:bldP spid="218" grpId="0"/>
      <p:bldP spid="218" grpId="1"/>
      <p:bldP spid="218" grpId="3"/>
      <p:bldP spid="218" grpId="4"/>
      <p:bldP spid="218" grpId="5"/>
      <p:bldP spid="219" grpId="0"/>
      <p:bldP spid="219" grpId="1"/>
      <p:bldP spid="219" grpId="2"/>
      <p:bldP spid="222" grpId="0"/>
      <p:bldP spid="222" grpId="1"/>
      <p:bldP spid="223" grpId="0"/>
      <p:bldP spid="223" grpId="1"/>
      <p:bldP spid="227" grpId="0"/>
      <p:bldP spid="227" grpId="1"/>
      <p:bldP spid="227" grpId="2"/>
      <p:bldP spid="227" grpId="3"/>
      <p:bldP spid="227" grpId="4"/>
      <p:bldP spid="227" grpId="5"/>
      <p:bldP spid="230" grpId="0"/>
      <p:bldP spid="230" grpId="1"/>
      <p:bldP spid="230" grpId="3"/>
      <p:bldP spid="230" grpId="4"/>
      <p:bldP spid="231" grpId="0"/>
      <p:bldP spid="231" grpId="1"/>
      <p:bldP spid="231" grpId="2"/>
      <p:bldP spid="231" grpId="3"/>
      <p:bldP spid="232" grpId="0"/>
      <p:bldP spid="233" grpId="0"/>
      <p:bldP spid="233" grpId="1"/>
      <p:bldP spid="236" grpId="0" animBg="1"/>
      <p:bldP spid="241" grpId="0" animBg="1"/>
      <p:bldP spid="246" grpId="0" animBg="1"/>
      <p:bldP spid="251" grpId="0" animBg="1"/>
      <p:bldP spid="261" grpId="0" animBg="1"/>
      <p:bldP spid="276" grpId="0" animBg="1"/>
      <p:bldP spid="3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Himme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imme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imme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Himmel</Template>
  <TotalTime>0</TotalTime>
  <Words>657</Words>
  <Application>Microsoft Office PowerPoint</Application>
  <PresentationFormat>Breitbild</PresentationFormat>
  <Paragraphs>159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Himmel</vt:lpstr>
      <vt:lpstr>28 Segmente</vt:lpstr>
      <vt:lpstr>Segmentierung</vt:lpstr>
      <vt:lpstr>Planung</vt:lpstr>
      <vt:lpstr>Bauteile und Werkzeuge</vt:lpstr>
      <vt:lpstr>LED</vt:lpstr>
      <vt:lpstr>7 Segmentanzeigen</vt:lpstr>
      <vt:lpstr>Arduino Uno</vt:lpstr>
      <vt:lpstr>Shift Register</vt:lpstr>
      <vt:lpstr>Shift Register Funktion</vt:lpstr>
      <vt:lpstr>Der Schaltplan</vt:lpstr>
      <vt:lpstr>Programmierung</vt:lpstr>
      <vt:lpstr>Der Code</vt:lpstr>
      <vt:lpstr>Das Fertige Produkt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28 Segmente</dc:title>
  <dc:creator>Marc Steffensen</dc:creator>
  <cp:lastModifiedBy>Marc Steffensen</cp:lastModifiedBy>
  <cp:revision>94</cp:revision>
  <dcterms:created xsi:type="dcterms:W3CDTF">2021-06-15T09:56:05Z</dcterms:created>
  <dcterms:modified xsi:type="dcterms:W3CDTF">2021-06-17T07:33:48Z</dcterms:modified>
</cp:coreProperties>
</file>